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0B6A678-7231-48ED-B1D0-6522020E47CE}" type="datetimeFigureOut">
              <a:rPr lang="en-US" smtClean="0"/>
              <a:t>5/4/2012</a:t>
            </a:fld>
            <a:endParaRPr lang="en-IE"/>
          </a:p>
        </p:txBody>
      </p:sp>
      <p:sp>
        <p:nvSpPr>
          <p:cNvPr id="19" name="Footer Placeholder 18"/>
          <p:cNvSpPr>
            <a:spLocks noGrp="1"/>
          </p:cNvSpPr>
          <p:nvPr>
            <p:ph type="ftr" sz="quarter" idx="11"/>
          </p:nvPr>
        </p:nvSpPr>
        <p:spPr/>
        <p:txBody>
          <a:bodyPr/>
          <a:lstStyle/>
          <a:p>
            <a:endParaRPr lang="en-IE"/>
          </a:p>
        </p:txBody>
      </p:sp>
      <p:sp>
        <p:nvSpPr>
          <p:cNvPr id="27" name="Slide Number Placeholder 26"/>
          <p:cNvSpPr>
            <a:spLocks noGrp="1"/>
          </p:cNvSpPr>
          <p:nvPr>
            <p:ph type="sldNum" sz="quarter" idx="12"/>
          </p:nvPr>
        </p:nvSpPr>
        <p:spPr/>
        <p:txBody>
          <a:bodyPr/>
          <a:lstStyle/>
          <a:p>
            <a:fld id="{1B430B8B-9357-49C1-8717-5F2D196C363A}" type="slidenum">
              <a:rPr lang="en-IE" smtClean="0"/>
              <a:t>‹#›</a:t>
            </a:fld>
            <a:endParaRPr lang="en-I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B6A678-7231-48ED-B1D0-6522020E47CE}" type="datetimeFigureOut">
              <a:rPr lang="en-US" smtClean="0"/>
              <a:t>5/4/2012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B6A678-7231-48ED-B1D0-6522020E47CE}" type="datetimeFigureOut">
              <a:rPr lang="en-US" smtClean="0"/>
              <a:t>5/4/2012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B6A678-7231-48ED-B1D0-6522020E47CE}" type="datetimeFigureOut">
              <a:rPr lang="en-US" smtClean="0"/>
              <a:t>5/4/2012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0B6A678-7231-48ED-B1D0-6522020E47CE}" type="datetimeFigureOut">
              <a:rPr lang="en-US" smtClean="0"/>
              <a:t>5/4/2012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430B8B-9357-49C1-8717-5F2D196C363A}" type="slidenum">
              <a:rPr lang="en-IE" smtClean="0"/>
              <a:t>‹#›</a:t>
            </a:fld>
            <a:endParaRPr lang="en-I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B6A678-7231-48ED-B1D0-6522020E47CE}" type="datetimeFigureOut">
              <a:rPr lang="en-US" smtClean="0"/>
              <a:t>5/4/2012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0B6A678-7231-48ED-B1D0-6522020E47CE}" type="datetimeFigureOut">
              <a:rPr lang="en-US" smtClean="0"/>
              <a:t>5/4/2012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0B6A678-7231-48ED-B1D0-6522020E47CE}" type="datetimeFigureOut">
              <a:rPr lang="en-US" smtClean="0"/>
              <a:t>5/4/2012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6A678-7231-48ED-B1D0-6522020E47CE}" type="datetimeFigureOut">
              <a:rPr lang="en-US" smtClean="0"/>
              <a:t>5/4/2012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B6A678-7231-48ED-B1D0-6522020E47CE}" type="datetimeFigureOut">
              <a:rPr lang="en-US" smtClean="0"/>
              <a:t>5/4/2012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430B8B-9357-49C1-8717-5F2D196C363A}" type="slidenum">
              <a:rPr lang="en-IE" smtClean="0"/>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0B6A678-7231-48ED-B1D0-6522020E47CE}" type="datetimeFigureOut">
              <a:rPr lang="en-US" smtClean="0"/>
              <a:t>5/4/2012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a:xfrm>
            <a:off x="8077200" y="6356350"/>
            <a:ext cx="609600" cy="365125"/>
          </a:xfrm>
        </p:spPr>
        <p:txBody>
          <a:bodyPr/>
          <a:lstStyle/>
          <a:p>
            <a:fld id="{1B430B8B-9357-49C1-8717-5F2D196C363A}" type="slidenum">
              <a:rPr lang="en-IE" smtClean="0"/>
              <a:t>‹#›</a:t>
            </a:fld>
            <a:endParaRPr lang="en-IE"/>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0B6A678-7231-48ED-B1D0-6522020E47CE}" type="datetimeFigureOut">
              <a:rPr lang="en-US" smtClean="0"/>
              <a:t>5/4/2012</a:t>
            </a:fld>
            <a:endParaRPr lang="en-IE"/>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E"/>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B430B8B-9357-49C1-8717-5F2D196C363A}" type="slidenum">
              <a:rPr lang="en-IE" smtClean="0"/>
              <a:t>‹#›</a:t>
            </a:fld>
            <a:endParaRPr lang="en-IE"/>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lh6.googleusercontent.com/-uv9E2i2fuTk/TW5QU7pMrMI/AAAAAAAAE2I/BBNW6abEAiI/s1600/rosary+craft.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3771912"/>
          </a:xfrm>
        </p:spPr>
        <p:txBody>
          <a:bodyPr/>
          <a:lstStyle/>
          <a:p>
            <a:r>
              <a:rPr lang="en-IE" dirty="0" smtClean="0"/>
              <a:t>The Rosary</a:t>
            </a:r>
            <a:br>
              <a:rPr lang="en-IE" dirty="0" smtClean="0"/>
            </a:br>
            <a:r>
              <a:rPr lang="en-IE" dirty="0" smtClean="0"/>
              <a:t>Mary’s </a:t>
            </a:r>
            <a:r>
              <a:rPr lang="en-IE" dirty="0" smtClean="0"/>
              <a:t>Prayer</a:t>
            </a:r>
            <a:endParaRPr lang="en-IE" dirty="0"/>
          </a:p>
        </p:txBody>
      </p:sp>
      <p:pic>
        <p:nvPicPr>
          <p:cNvPr id="6" name="Picture 5" descr="rosary-beads-web.jpg"/>
          <p:cNvPicPr>
            <a:picLocks noChangeAspect="1"/>
          </p:cNvPicPr>
          <p:nvPr/>
        </p:nvPicPr>
        <p:blipFill>
          <a:blip r:embed="rId2"/>
          <a:stretch>
            <a:fillRect/>
          </a:stretch>
        </p:blipFill>
        <p:spPr>
          <a:xfrm>
            <a:off x="0" y="0"/>
            <a:ext cx="4143372" cy="407196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osarylight.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October is the month of the rosary</a:t>
            </a:r>
            <a:endParaRPr lang="en-IE" dirty="0"/>
          </a:p>
        </p:txBody>
      </p:sp>
      <p:sp>
        <p:nvSpPr>
          <p:cNvPr id="3" name="Content Placeholder 2"/>
          <p:cNvSpPr>
            <a:spLocks noGrp="1"/>
          </p:cNvSpPr>
          <p:nvPr>
            <p:ph idx="1"/>
          </p:nvPr>
        </p:nvSpPr>
        <p:spPr/>
        <p:txBody>
          <a:bodyPr/>
          <a:lstStyle/>
          <a:p>
            <a:r>
              <a:rPr lang="en-IE" dirty="0" smtClean="0"/>
              <a:t>Because October 7 is the feast of our lady of the Rosary</a:t>
            </a:r>
            <a:endParaRPr lang="en-IE" sz="4000" dirty="0" smtClean="0">
              <a:solidFill>
                <a:schemeClr val="tx2">
                  <a:lumMod val="75000"/>
                </a:schemeClr>
              </a:solidFill>
            </a:endParaRPr>
          </a:p>
          <a:p>
            <a:endParaRPr lang="en-IE" sz="4000" dirty="0" smtClean="0">
              <a:solidFill>
                <a:schemeClr val="tx2">
                  <a:lumMod val="75000"/>
                </a:schemeClr>
              </a:solidFill>
            </a:endParaRPr>
          </a:p>
          <a:p>
            <a:endParaRPr lang="en-IE" sz="4000" dirty="0">
              <a:solidFill>
                <a:schemeClr val="tx2">
                  <a:lumMod val="75000"/>
                </a:schemeClr>
              </a:solidFill>
            </a:endParaRPr>
          </a:p>
        </p:txBody>
      </p:sp>
      <p:pic>
        <p:nvPicPr>
          <p:cNvPr id="4" name="Picture 3" descr="imagesCAJ1CLIY.jpg"/>
          <p:cNvPicPr>
            <a:picLocks noChangeAspect="1"/>
          </p:cNvPicPr>
          <p:nvPr/>
        </p:nvPicPr>
        <p:blipFill>
          <a:blip r:embed="rId2"/>
          <a:stretch>
            <a:fillRect/>
          </a:stretch>
        </p:blipFill>
        <p:spPr>
          <a:xfrm>
            <a:off x="1142976" y="3071810"/>
            <a:ext cx="6643734" cy="314327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TextBox 3"/>
          <p:cNvSpPr txBox="1"/>
          <p:nvPr/>
        </p:nvSpPr>
        <p:spPr>
          <a:xfrm>
            <a:off x="714348" y="428604"/>
            <a:ext cx="8072494" cy="369332"/>
          </a:xfrm>
          <a:prstGeom prst="rect">
            <a:avLst/>
          </a:prstGeom>
          <a:noFill/>
        </p:spPr>
        <p:txBody>
          <a:bodyPr wrap="square" rtlCol="0">
            <a:spAutoFit/>
          </a:bodyPr>
          <a:lstStyle/>
          <a:p>
            <a:pPr algn="ctr"/>
            <a:r>
              <a:rPr lang="en-IE" dirty="0" smtClean="0"/>
              <a:t>Activity- make your own rosary beads (One decade)</a:t>
            </a:r>
            <a:endParaRPr lang="en-IE" dirty="0"/>
          </a:p>
        </p:txBody>
      </p:sp>
      <p:pic>
        <p:nvPicPr>
          <p:cNvPr id="1027" name="Picture 3" descr="https://lh6.googleusercontent.com/-uv9E2i2fuTk/TW5QU7pMrMI/AAAAAAAAE2I/BBNW6abEAiI/s400/rosary+craft.jpg">
            <a:hlinkClick r:id="rId2"/>
          </p:cNvPr>
          <p:cNvPicPr>
            <a:picLocks noChangeAspect="1" noChangeArrowheads="1"/>
          </p:cNvPicPr>
          <p:nvPr/>
        </p:nvPicPr>
        <p:blipFill>
          <a:blip r:embed="rId3"/>
          <a:srcRect/>
          <a:stretch>
            <a:fillRect/>
          </a:stretch>
        </p:blipFill>
        <p:spPr bwMode="auto">
          <a:xfrm>
            <a:off x="3428992" y="928670"/>
            <a:ext cx="2643206" cy="2312805"/>
          </a:xfrm>
          <a:prstGeom prst="rect">
            <a:avLst/>
          </a:prstGeom>
          <a:noFill/>
        </p:spPr>
      </p:pic>
      <p:sp>
        <p:nvSpPr>
          <p:cNvPr id="6" name="TextBox 5"/>
          <p:cNvSpPr txBox="1"/>
          <p:nvPr/>
        </p:nvSpPr>
        <p:spPr>
          <a:xfrm>
            <a:off x="357158" y="1142984"/>
            <a:ext cx="3000396" cy="1200329"/>
          </a:xfrm>
          <a:prstGeom prst="rect">
            <a:avLst/>
          </a:prstGeom>
          <a:noFill/>
        </p:spPr>
        <p:txBody>
          <a:bodyPr wrap="square" rtlCol="0">
            <a:spAutoFit/>
          </a:bodyPr>
          <a:lstStyle/>
          <a:p>
            <a:r>
              <a:rPr lang="en-IE" dirty="0" smtClean="0"/>
              <a:t>You will need</a:t>
            </a:r>
          </a:p>
          <a:p>
            <a:r>
              <a:rPr lang="en-IE" dirty="0" smtClean="0"/>
              <a:t>Pipe cleaners</a:t>
            </a:r>
          </a:p>
          <a:p>
            <a:r>
              <a:rPr lang="en-IE" dirty="0" smtClean="0"/>
              <a:t>Small craft beads</a:t>
            </a:r>
          </a:p>
          <a:p>
            <a:r>
              <a:rPr lang="en-IE" dirty="0" smtClean="0"/>
              <a:t>scissors</a:t>
            </a:r>
            <a:endParaRPr lang="en-IE" dirty="0"/>
          </a:p>
        </p:txBody>
      </p:sp>
      <p:sp>
        <p:nvSpPr>
          <p:cNvPr id="7" name="TextBox 6"/>
          <p:cNvSpPr txBox="1"/>
          <p:nvPr/>
        </p:nvSpPr>
        <p:spPr>
          <a:xfrm>
            <a:off x="428596" y="4071942"/>
            <a:ext cx="8215370" cy="1754326"/>
          </a:xfrm>
          <a:prstGeom prst="rect">
            <a:avLst/>
          </a:prstGeom>
          <a:noFill/>
        </p:spPr>
        <p:txBody>
          <a:bodyPr wrap="square" rtlCol="0">
            <a:spAutoFit/>
          </a:bodyPr>
          <a:lstStyle/>
          <a:p>
            <a:pPr marL="285750" indent="-285750">
              <a:buFont typeface="Arial" pitchFamily="34" charset="0"/>
              <a:buChar char="•"/>
            </a:pPr>
            <a:r>
              <a:rPr lang="en-IE" dirty="0" smtClean="0"/>
              <a:t>Place 10 beads of your choice onto a pipe cleaner</a:t>
            </a:r>
          </a:p>
          <a:p>
            <a:pPr marL="285750" indent="-285750">
              <a:buFont typeface="Arial" pitchFamily="34" charset="0"/>
              <a:buChar char="•"/>
            </a:pPr>
            <a:r>
              <a:rPr lang="en-IE" dirty="0" smtClean="0"/>
              <a:t>Bring the pipe cleaner around into a circle and twist it shut</a:t>
            </a:r>
          </a:p>
          <a:p>
            <a:pPr marL="285750" indent="-285750">
              <a:buFont typeface="Arial" pitchFamily="34" charset="0"/>
              <a:buChar char="•"/>
            </a:pPr>
            <a:r>
              <a:rPr lang="en-IE" dirty="0" smtClean="0"/>
              <a:t>Place on one more bead for the our father</a:t>
            </a:r>
          </a:p>
          <a:p>
            <a:pPr marL="285750" indent="-285750">
              <a:buFont typeface="Arial" pitchFamily="34" charset="0"/>
              <a:buChar char="•"/>
            </a:pPr>
            <a:r>
              <a:rPr lang="en-IE" dirty="0" smtClean="0"/>
              <a:t>Cut off the extra piece and twist it around to make the cross, trim of the excess where necessary. </a:t>
            </a:r>
          </a:p>
          <a:p>
            <a:endParaRPr lang="en-I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928694"/>
          </a:xfrm>
        </p:spPr>
        <p:txBody>
          <a:bodyPr>
            <a:normAutofit/>
          </a:bodyPr>
          <a:lstStyle/>
          <a:p>
            <a:pPr algn="ctr"/>
            <a:r>
              <a:rPr lang="en-IE" sz="4000" dirty="0" smtClean="0"/>
              <a:t>Why say the Rosary</a:t>
            </a:r>
            <a:endParaRPr lang="en-IE" sz="4000" dirty="0"/>
          </a:p>
        </p:txBody>
      </p:sp>
      <p:sp>
        <p:nvSpPr>
          <p:cNvPr id="3" name="Content Placeholder 2"/>
          <p:cNvSpPr>
            <a:spLocks noGrp="1"/>
          </p:cNvSpPr>
          <p:nvPr>
            <p:ph idx="1"/>
          </p:nvPr>
        </p:nvSpPr>
        <p:spPr>
          <a:xfrm>
            <a:off x="457200" y="1142984"/>
            <a:ext cx="8258204" cy="5572164"/>
          </a:xfrm>
        </p:spPr>
        <p:txBody>
          <a:bodyPr>
            <a:noAutofit/>
          </a:bodyPr>
          <a:lstStyle/>
          <a:p>
            <a:r>
              <a:rPr lang="en-IE" sz="1400" b="1" dirty="0" smtClean="0"/>
              <a:t>We</a:t>
            </a:r>
            <a:r>
              <a:rPr lang="en-IE" sz="1400" b="1" dirty="0" smtClean="0"/>
              <a:t>  </a:t>
            </a:r>
            <a:r>
              <a:rPr lang="en-IE" sz="1400" b="1" dirty="0" smtClean="0"/>
              <a:t>learn </a:t>
            </a:r>
            <a:r>
              <a:rPr lang="en-IE" sz="1400" b="1" dirty="0" smtClean="0"/>
              <a:t>our </a:t>
            </a:r>
            <a:r>
              <a:rPr lang="en-IE" sz="1400" b="1" dirty="0" smtClean="0"/>
              <a:t>prayers. </a:t>
            </a:r>
            <a:r>
              <a:rPr lang="en-IE" sz="1400" dirty="0" smtClean="0"/>
              <a:t>One of the coolest things about the rosary is that you knock out six prayers in one. The prayers in the rosary are, the Apostles Creed, the Our Father, the Hail Mary, the Glory Be, the Fatima prayer, and the Hail Holy Queen (not to mention the Sign of the Cross). Learning these prayers will help us in personal prayer and prayers in Church. </a:t>
            </a:r>
          </a:p>
          <a:p>
            <a:endParaRPr lang="en-IE" sz="1400" b="1" dirty="0" smtClean="0"/>
          </a:p>
          <a:p>
            <a:r>
              <a:rPr lang="en-IE" sz="1400" b="1" dirty="0" smtClean="0"/>
              <a:t>It is an opportunity to build community. </a:t>
            </a:r>
            <a:r>
              <a:rPr lang="en-IE" sz="1400" dirty="0" smtClean="0"/>
              <a:t>We </a:t>
            </a:r>
            <a:r>
              <a:rPr lang="en-IE" sz="1400" dirty="0" smtClean="0"/>
              <a:t>share intentions </a:t>
            </a:r>
            <a:r>
              <a:rPr lang="en-IE" sz="1400" dirty="0" smtClean="0"/>
              <a:t>before praying. This establishes a purpose to praying the rosary giving us something to think </a:t>
            </a:r>
            <a:r>
              <a:rPr lang="en-IE" sz="1400" dirty="0" smtClean="0"/>
              <a:t>about.</a:t>
            </a:r>
            <a:endParaRPr lang="en-IE" sz="1400" dirty="0" smtClean="0"/>
          </a:p>
          <a:p>
            <a:endParaRPr lang="en-IE" sz="1400" dirty="0" smtClean="0"/>
          </a:p>
          <a:p>
            <a:r>
              <a:rPr lang="en-IE" sz="1400" b="1" dirty="0" smtClean="0"/>
              <a:t>It teaches us  to be quiet. </a:t>
            </a:r>
            <a:r>
              <a:rPr lang="en-IE" sz="1400" dirty="0" smtClean="0"/>
              <a:t>Saying the rosary can be an opportunity to slow down, be quiet and focus on God. Repetitive prayer can be a very effective way to centre oneself.</a:t>
            </a:r>
          </a:p>
          <a:p>
            <a:endParaRPr lang="en-IE" sz="1400" b="1" dirty="0" smtClean="0"/>
          </a:p>
          <a:p>
            <a:r>
              <a:rPr lang="en-IE" sz="1400" b="1" dirty="0" smtClean="0"/>
              <a:t>It helps us to become comfortable with intercessions to Mary</a:t>
            </a:r>
            <a:r>
              <a:rPr lang="en-IE" sz="1400" dirty="0" smtClean="0"/>
              <a:t>. To put this simply: we ask Mary for  prayers just as we ask each other for prayers. The difference is that </a:t>
            </a:r>
            <a:r>
              <a:rPr lang="en-IE" sz="1400" dirty="0" smtClean="0"/>
              <a:t>Mary </a:t>
            </a:r>
            <a:r>
              <a:rPr lang="en-IE" sz="1400" dirty="0" smtClean="0"/>
              <a:t>has a special link to her Son through whom all prayers are offered and also </a:t>
            </a:r>
            <a:r>
              <a:rPr lang="en-IE" sz="1400" dirty="0"/>
              <a:t>M</a:t>
            </a:r>
            <a:r>
              <a:rPr lang="en-IE" sz="1400" dirty="0" smtClean="0"/>
              <a:t>ary </a:t>
            </a:r>
            <a:r>
              <a:rPr lang="en-IE" sz="1400" dirty="0" smtClean="0"/>
              <a:t>is our mother. </a:t>
            </a:r>
          </a:p>
          <a:p>
            <a:endParaRPr lang="en-IE" sz="1400" b="1" dirty="0" smtClean="0"/>
          </a:p>
          <a:p>
            <a:r>
              <a:rPr lang="en-IE" sz="1400" b="1" dirty="0" smtClean="0"/>
              <a:t>It teaches us about the Scriptures. </a:t>
            </a:r>
            <a:r>
              <a:rPr lang="en-IE" sz="1400" dirty="0" smtClean="0"/>
              <a:t>Many people do not </a:t>
            </a:r>
            <a:r>
              <a:rPr lang="en-IE" sz="1400" dirty="0" smtClean="0"/>
              <a:t>realise </a:t>
            </a:r>
            <a:r>
              <a:rPr lang="en-IE" sz="1400" dirty="0" smtClean="0"/>
              <a:t>that praying the rosary is meant to be a meditation upon the life of Christ and Mary in the Scriptures. Although not every mystery of the rosary can be found specifically in the Bible, the rosary can be an effective way to explore the  stories from the </a:t>
            </a:r>
            <a:r>
              <a:rPr lang="en-IE" sz="1400" dirty="0" smtClean="0"/>
              <a:t>Bible.</a:t>
            </a:r>
            <a:endParaRPr lang="en-IE" sz="1400" dirty="0" smtClean="0"/>
          </a:p>
          <a:p>
            <a:endParaRPr lang="en-IE"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E" sz="2000" b="1" i="1" dirty="0" smtClean="0"/>
              <a:t>History of the Rosary</a:t>
            </a:r>
            <a:endParaRPr lang="en-IE" sz="2000" b="1" i="1" dirty="0"/>
          </a:p>
        </p:txBody>
      </p:sp>
      <p:sp>
        <p:nvSpPr>
          <p:cNvPr id="3" name="Content Placeholder 2"/>
          <p:cNvSpPr>
            <a:spLocks noGrp="1"/>
          </p:cNvSpPr>
          <p:nvPr>
            <p:ph idx="1"/>
          </p:nvPr>
        </p:nvSpPr>
        <p:spPr/>
        <p:txBody>
          <a:bodyPr>
            <a:noAutofit/>
          </a:bodyPr>
          <a:lstStyle/>
          <a:p>
            <a:r>
              <a:rPr lang="en-IE" sz="1600" dirty="0" smtClean="0"/>
              <a:t>The traditional story of the rosary was that Mary herself appeared to Saint Dominic in the twelfth century. At that time, tradition says she gave him the rosary and promised Dominic that if he spread devotion to the rosary, his religious order would flourish. It is quite true that Dominic was quite devoted to the Blessed Mother, but no one knows for sure if Our Lady herself gave Dominic the rosary. If she did, it is quite certain that she did not give him a rosary that looks like the one we have today. </a:t>
            </a:r>
            <a:br>
              <a:rPr lang="en-IE" sz="1600" dirty="0" smtClean="0"/>
            </a:br>
            <a:r>
              <a:rPr lang="en-IE" sz="1600" dirty="0" smtClean="0"/>
              <a:t/>
            </a:r>
            <a:br>
              <a:rPr lang="en-IE" sz="1600" dirty="0" smtClean="0"/>
            </a:br>
            <a:r>
              <a:rPr lang="en-IE" sz="1600" dirty="0" smtClean="0"/>
              <a:t>Originally the rosary had 150 beads, the same number of psalms in the Bible. In the twelfth century, religious orders recited together the 150 Psalms as a way to mark the hours of the day and the days of the week. Those people who didn’t know how to read wanted to share in this practice, so praying on a string of 150 beads or knots began as a parallel to praying the psalms. It was a way that the illiterate could remember the Lord and his mother throughout the day. </a:t>
            </a:r>
            <a:br>
              <a:rPr lang="en-IE" sz="1600" dirty="0" smtClean="0"/>
            </a:br>
            <a:r>
              <a:rPr lang="en-IE" sz="1600" dirty="0" smtClean="0"/>
              <a:t/>
            </a:r>
            <a:br>
              <a:rPr lang="en-IE" sz="1600" dirty="0" smtClean="0"/>
            </a:br>
            <a:r>
              <a:rPr lang="en-IE" sz="1600" dirty="0" smtClean="0"/>
              <a:t>This first rosary was prayed as we do today, a person would pass their fingers over each bead and say a prayer, usually the “Our Father”. The “Hail Mary” </a:t>
            </a:r>
            <a:br>
              <a:rPr lang="en-IE" sz="1600" dirty="0" smtClean="0"/>
            </a:br>
            <a:endParaRPr lang="en-IE"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681682"/>
          </a:xfrm>
        </p:spPr>
        <p:txBody>
          <a:bodyPr>
            <a:normAutofit fontScale="92500" lnSpcReduction="20000"/>
          </a:bodyPr>
          <a:lstStyle/>
          <a:p>
            <a:endParaRPr lang="en-IE" sz="1200" dirty="0" smtClean="0"/>
          </a:p>
          <a:p>
            <a:r>
              <a:rPr lang="en-IE" sz="1600" dirty="0" smtClean="0">
                <a:latin typeface="Times New Roman" pitchFamily="18" charset="0"/>
                <a:cs typeface="Times New Roman" pitchFamily="18" charset="0"/>
              </a:rPr>
              <a:t>The Hail Mary owes its origin to the rosary. When people said the rosary in the twelfth century, Gabrielle’s greeting “Hail Mary, full or grace, the Lord is with thee” was often said along with the Our Father. Later, Elizabeth’s greeting ”blessed are you among women” was added. It was not until the sixteenth century that the words “Holy Mary., Mother of God, pray for us sinners now and at the hour of our death” were added.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Various people have added other things to the rosary over the centuries. In the fifteenth century, the rosary was divided </a:t>
            </a:r>
            <a:r>
              <a:rPr lang="en-IE" sz="1600" dirty="0" smtClean="0">
                <a:latin typeface="Times New Roman" pitchFamily="18" charset="0"/>
                <a:cs typeface="Times New Roman" pitchFamily="18" charset="0"/>
              </a:rPr>
              <a:t>into </a:t>
            </a:r>
            <a:r>
              <a:rPr lang="en-IE" sz="1600" dirty="0" smtClean="0">
                <a:latin typeface="Times New Roman" pitchFamily="18" charset="0"/>
                <a:cs typeface="Times New Roman" pitchFamily="18" charset="0"/>
              </a:rPr>
              <a:t>fifteen brackets (or decades) and a Dominican monk assigned mysteries to each of the decades. These mysteries were events in the life of Jesus as written in the gospels. By meditating on these events even the </a:t>
            </a:r>
            <a:r>
              <a:rPr lang="en-IE" sz="1600" dirty="0" smtClean="0">
                <a:latin typeface="Times New Roman" pitchFamily="18" charset="0"/>
                <a:cs typeface="Times New Roman" pitchFamily="18" charset="0"/>
              </a:rPr>
              <a:t>illiterate could </a:t>
            </a:r>
            <a:r>
              <a:rPr lang="en-IE" sz="1600" dirty="0" smtClean="0">
                <a:latin typeface="Times New Roman" pitchFamily="18" charset="0"/>
                <a:cs typeface="Times New Roman" pitchFamily="18" charset="0"/>
              </a:rPr>
              <a:t>know the stories in the Bible. These decades were the same as ours except for the last two Glorious mysteries. In those two, the Coronation and the Assumption together made up the fourteenth decade and the fifteenth decade was the Last Judgment.</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On October 16, 2002, Pope John Paul II, declared that the following year would be the “Year of the Rosary”. For the first time in centuries a change was made in the rosary. The Pope added and defined 5 new mysteries that concerned events in the public life of Jesus. These new mysteries were called the “Luminous Mysteries” or “Mysteries of Light” Today’s complete rosary is now made up of twenty decades of the Hail Mary, separated by an Our Father and a Glory Be and sometimes the Fatima prayer. Evidence again that the rosary is a living prayer that grows with the church. We usually break the rosary into four sets. The four sets are The Joyful Mysteries, The Sorrowful Mysteries, The Glorious Mysteries, and the Luminous Mysteries. One set is prayed on a rosary that has five decades. Each set is prayed on designated days of the week.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
            </a:r>
            <a:br>
              <a:rPr lang="en-IE" sz="1600" dirty="0" smtClean="0">
                <a:latin typeface="Times New Roman" pitchFamily="18" charset="0"/>
                <a:cs typeface="Times New Roman" pitchFamily="18" charset="0"/>
              </a:rPr>
            </a:br>
            <a:r>
              <a:rPr lang="en-IE" sz="1600" dirty="0" smtClean="0">
                <a:latin typeface="Times New Roman" pitchFamily="18" charset="0"/>
                <a:cs typeface="Times New Roman" pitchFamily="18" charset="0"/>
              </a:rPr>
              <a:t>Despite all the additions and changes, the important core of the rosary has always remained the same. It is a way for God’s people to make holy the day, and to remember the life of Jesus and his mother. May these humble origins always be with us each time we pray the rosary. </a:t>
            </a:r>
            <a:br>
              <a:rPr lang="en-IE" sz="1600" dirty="0" smtClean="0">
                <a:latin typeface="Times New Roman" pitchFamily="18" charset="0"/>
                <a:cs typeface="Times New Roman" pitchFamily="18" charset="0"/>
              </a:rPr>
            </a:br>
            <a:endParaRPr lang="en-IE" sz="1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How do we pray the rosary</a:t>
            </a:r>
            <a:endParaRPr lang="en-IE" dirty="0"/>
          </a:p>
        </p:txBody>
      </p:sp>
      <p:sp>
        <p:nvSpPr>
          <p:cNvPr id="3" name="Content Placeholder 2"/>
          <p:cNvSpPr>
            <a:spLocks noGrp="1"/>
          </p:cNvSpPr>
          <p:nvPr>
            <p:ph idx="1"/>
          </p:nvPr>
        </p:nvSpPr>
        <p:spPr>
          <a:xfrm>
            <a:off x="457200" y="1935480"/>
            <a:ext cx="8229600" cy="4636792"/>
          </a:xfrm>
        </p:spPr>
        <p:txBody>
          <a:bodyPr>
            <a:normAutofit/>
          </a:bodyPr>
          <a:lstStyle/>
          <a:p>
            <a:r>
              <a:rPr lang="en-IE" dirty="0" smtClean="0"/>
              <a:t>Each day people pray 5 decades of the rosary </a:t>
            </a:r>
            <a:r>
              <a:rPr lang="en-IE" dirty="0" smtClean="0"/>
              <a:t>and each </a:t>
            </a:r>
            <a:r>
              <a:rPr lang="en-IE" dirty="0" smtClean="0"/>
              <a:t>decade represents </a:t>
            </a:r>
            <a:r>
              <a:rPr lang="en-IE" dirty="0" smtClean="0"/>
              <a:t>an </a:t>
            </a:r>
            <a:r>
              <a:rPr lang="en-IE" dirty="0" smtClean="0"/>
              <a:t>event in the life of Jesus and his mother. The five decades prayed each day make up a mystery. There are four sets of mysteries on the rosary</a:t>
            </a:r>
          </a:p>
          <a:p>
            <a:endParaRPr lang="en-IE" sz="2000" b="1" i="1" dirty="0" smtClean="0"/>
          </a:p>
          <a:p>
            <a:r>
              <a:rPr lang="en-IE" sz="2000" b="1" i="1" dirty="0" smtClean="0"/>
              <a:t>On Monday and Saturday, meditate on the “Joyful Mysteries”</a:t>
            </a:r>
          </a:p>
          <a:p>
            <a:pPr algn="ctr"/>
            <a:r>
              <a:rPr lang="en-IE" sz="2000" b="1" i="1" dirty="0" smtClean="0"/>
              <a:t>On Thursday, meditate on the “Luminous Mysteries”</a:t>
            </a:r>
          </a:p>
          <a:p>
            <a:pPr algn="ctr"/>
            <a:r>
              <a:rPr lang="en-IE" sz="2000" b="1" i="1" dirty="0" smtClean="0"/>
              <a:t>On Tuesday and Friday, meditate on the “Sorrowful Mysteries”</a:t>
            </a:r>
          </a:p>
          <a:p>
            <a:pPr algn="ctr"/>
            <a:r>
              <a:rPr lang="en-IE" sz="2000" b="1" i="1" dirty="0" smtClean="0"/>
              <a:t>On Wednesday and Sunday, meditate on the “Glorious Mysteries”</a:t>
            </a:r>
            <a:endParaRPr lang="en-IE"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429420"/>
          </a:xfrm>
        </p:spPr>
        <p:txBody>
          <a:bodyPr>
            <a:normAutofit/>
          </a:bodyPr>
          <a:lstStyle/>
          <a:p>
            <a:r>
              <a:rPr lang="en-IE" sz="1800" dirty="0" smtClean="0"/>
              <a:t>The rosary each day is broken up into the following</a:t>
            </a:r>
          </a:p>
          <a:p>
            <a:endParaRPr lang="en-IE" sz="1800" dirty="0" smtClean="0"/>
          </a:p>
          <a:p>
            <a:pPr>
              <a:buNone/>
            </a:pPr>
            <a:r>
              <a:rPr lang="en-IE" sz="1800" b="1" i="1" u="sng" dirty="0" smtClean="0"/>
              <a:t>An Introduction </a:t>
            </a:r>
          </a:p>
          <a:p>
            <a:pPr marL="273050" indent="-7938">
              <a:buNone/>
            </a:pPr>
            <a:r>
              <a:rPr lang="en-IE" sz="1800" dirty="0" smtClean="0"/>
              <a:t>Bless </a:t>
            </a:r>
            <a:r>
              <a:rPr lang="en-IE" sz="1800" dirty="0" smtClean="0"/>
              <a:t>yourself, recite the creed, recite the our father</a:t>
            </a:r>
            <a:r>
              <a:rPr lang="en-IE" sz="1800" dirty="0" smtClean="0"/>
              <a:t>, three </a:t>
            </a:r>
            <a:r>
              <a:rPr lang="en-IE" sz="1800" dirty="0" smtClean="0"/>
              <a:t>hail Marys, glory be, Fatima </a:t>
            </a:r>
            <a:r>
              <a:rPr lang="en-IE" sz="1800" dirty="0" smtClean="0"/>
              <a:t>prayer.</a:t>
            </a:r>
            <a:endParaRPr lang="en-IE" sz="1800" dirty="0" smtClean="0"/>
          </a:p>
          <a:p>
            <a:endParaRPr lang="en-IE" sz="1800" dirty="0" smtClean="0"/>
          </a:p>
          <a:p>
            <a:pPr>
              <a:buNone/>
            </a:pPr>
            <a:r>
              <a:rPr lang="en-IE" sz="1800" b="1" i="1" u="sng" dirty="0" smtClean="0"/>
              <a:t>Five </a:t>
            </a:r>
            <a:r>
              <a:rPr lang="en-IE" sz="1800" b="1" i="1" u="sng" dirty="0" smtClean="0"/>
              <a:t>decades of the rosary </a:t>
            </a:r>
          </a:p>
          <a:p>
            <a:pPr marL="273050" indent="-7938">
              <a:buNone/>
            </a:pPr>
            <a:r>
              <a:rPr lang="en-IE" sz="1800" dirty="0" smtClean="0"/>
              <a:t>Each </a:t>
            </a:r>
            <a:r>
              <a:rPr lang="en-IE" sz="1800" dirty="0" smtClean="0"/>
              <a:t>made up of our father, ten hail Marys, glory </a:t>
            </a:r>
            <a:r>
              <a:rPr lang="en-IE" sz="1800" dirty="0" smtClean="0"/>
              <a:t>be  </a:t>
            </a:r>
            <a:r>
              <a:rPr lang="en-IE" sz="1800" dirty="0" smtClean="0"/>
              <a:t>Fatima </a:t>
            </a:r>
            <a:r>
              <a:rPr lang="en-IE" sz="1800" dirty="0" smtClean="0"/>
              <a:t>prayer.</a:t>
            </a:r>
            <a:endParaRPr lang="en-IE" sz="1800" dirty="0" smtClean="0"/>
          </a:p>
          <a:p>
            <a:endParaRPr lang="en-IE" sz="1800" dirty="0" smtClean="0"/>
          </a:p>
          <a:p>
            <a:pPr>
              <a:buNone/>
            </a:pPr>
            <a:r>
              <a:rPr lang="en-IE" sz="1800" b="1" i="1" u="sng" dirty="0" smtClean="0"/>
              <a:t>Conclusion</a:t>
            </a:r>
          </a:p>
          <a:p>
            <a:pPr marL="273050" indent="-7938">
              <a:buNone/>
            </a:pPr>
            <a:r>
              <a:rPr lang="en-IE" sz="1800" dirty="0" smtClean="0"/>
              <a:t>HAIL HOLY QUEEN…</a:t>
            </a:r>
          </a:p>
          <a:p>
            <a:pPr marL="273050" indent="-7938">
              <a:buNone/>
            </a:pPr>
            <a:r>
              <a:rPr lang="en-IE" sz="1800" b="1" dirty="0" smtClean="0"/>
              <a:t>O </a:t>
            </a:r>
            <a:r>
              <a:rPr lang="en-IE" sz="1800" b="1" dirty="0" smtClean="0"/>
              <a:t>GOD, WHOSE…</a:t>
            </a:r>
          </a:p>
          <a:p>
            <a:pPr marL="273050" indent="-7938">
              <a:buNone/>
            </a:pPr>
            <a:r>
              <a:rPr lang="en-IE" sz="1800" dirty="0" smtClean="0"/>
              <a:t>OUR </a:t>
            </a:r>
            <a:r>
              <a:rPr lang="en-IE" sz="1800" dirty="0" smtClean="0"/>
              <a:t>FATHER, HAIL MARY,</a:t>
            </a:r>
          </a:p>
          <a:p>
            <a:pPr marL="273050" indent="-7938">
              <a:buNone/>
            </a:pPr>
            <a:r>
              <a:rPr lang="en-IE" sz="1800" dirty="0" smtClean="0"/>
              <a:t>GLORY BE (FOR THE POPE)</a:t>
            </a:r>
          </a:p>
          <a:p>
            <a:pPr marL="273050" indent="-7938">
              <a:buNone/>
            </a:pPr>
            <a:r>
              <a:rPr lang="en-IE" sz="1800" dirty="0" smtClean="0"/>
              <a:t>MEMORARE</a:t>
            </a:r>
            <a:endParaRPr lang="en-IE" sz="1800" dirty="0" smtClean="0"/>
          </a:p>
          <a:p>
            <a:pPr marL="273050" indent="-7938">
              <a:buNone/>
            </a:pPr>
            <a:r>
              <a:rPr lang="en-IE" sz="1800" dirty="0" smtClean="0"/>
              <a:t>BLESS YOURSELF</a:t>
            </a:r>
          </a:p>
          <a:p>
            <a:pPr>
              <a:buNone/>
            </a:pPr>
            <a:endParaRPr lang="en-IE" sz="1800" b="1" dirty="0" smtClean="0"/>
          </a:p>
          <a:p>
            <a:pPr>
              <a:buNone/>
            </a:pPr>
            <a:r>
              <a:rPr lang="en-IE" sz="1800" b="1" i="1" dirty="0" smtClean="0"/>
              <a:t>See: http://www.rosaryarmy.com/wpcontent/themes/mimbo2.2/images</a:t>
            </a:r>
          </a:p>
          <a:p>
            <a:pPr>
              <a:buNone/>
            </a:pPr>
            <a:r>
              <a:rPr lang="en-IE" sz="1800" b="1" i="1" dirty="0" smtClean="0"/>
              <a:t>/howtopraytherosary.pdf</a:t>
            </a:r>
            <a:endParaRPr lang="en-IE" sz="1800" b="1"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1071546"/>
            <a:ext cx="7715304" cy="338554"/>
          </a:xfrm>
          <a:prstGeom prst="rect">
            <a:avLst/>
          </a:prstGeom>
          <a:noFill/>
        </p:spPr>
        <p:txBody>
          <a:bodyPr wrap="square" rtlCol="0">
            <a:spAutoFit/>
          </a:bodyPr>
          <a:lstStyle/>
          <a:p>
            <a:r>
              <a:rPr lang="en-IE" sz="1600" b="1" dirty="0" smtClean="0"/>
              <a:t>)</a:t>
            </a:r>
            <a:endParaRPr lang="en-IE" sz="1600" b="1" i="1" dirty="0"/>
          </a:p>
        </p:txBody>
      </p:sp>
      <p:sp>
        <p:nvSpPr>
          <p:cNvPr id="5" name="TextBox 4"/>
          <p:cNvSpPr txBox="1"/>
          <p:nvPr/>
        </p:nvSpPr>
        <p:spPr>
          <a:xfrm>
            <a:off x="2285984" y="785794"/>
            <a:ext cx="4714908" cy="369332"/>
          </a:xfrm>
          <a:prstGeom prst="rect">
            <a:avLst/>
          </a:prstGeom>
          <a:noFill/>
        </p:spPr>
        <p:txBody>
          <a:bodyPr wrap="square" rtlCol="0">
            <a:spAutoFit/>
          </a:bodyPr>
          <a:lstStyle/>
          <a:p>
            <a:pPr algn="ctr"/>
            <a:r>
              <a:rPr lang="en-IE" dirty="0" smtClean="0"/>
              <a:t>Stories contained within each mystery </a:t>
            </a:r>
            <a:endParaRPr lang="en-IE" dirty="0"/>
          </a:p>
        </p:txBody>
      </p:sp>
      <p:pic>
        <p:nvPicPr>
          <p:cNvPr id="6" name="Picture 5" descr="joyful-mysteries-i8.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osary_Five_Sorrowful_Mysteries.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lorious%20Mysteries.jpg"/>
          <p:cNvPicPr>
            <a:picLocks noChangeAspect="1"/>
          </p:cNvPicPr>
          <p:nvPr/>
        </p:nvPicPr>
        <p:blipFill>
          <a:blip r:embed="rId2"/>
          <a:stretch>
            <a:fillRect/>
          </a:stretch>
        </p:blipFill>
        <p:spPr>
          <a:xfrm>
            <a:off x="0" y="0"/>
            <a:ext cx="9286908" cy="68580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136</TotalTime>
  <Words>748</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The Rosary Mary’s Prayer</vt:lpstr>
      <vt:lpstr>Why say the Rosary</vt:lpstr>
      <vt:lpstr>History of the Rosary</vt:lpstr>
      <vt:lpstr>PowerPoint Presentation</vt:lpstr>
      <vt:lpstr>How do we pray the rosary</vt:lpstr>
      <vt:lpstr>PowerPoint Presentation</vt:lpstr>
      <vt:lpstr>PowerPoint Presentation</vt:lpstr>
      <vt:lpstr>PowerPoint Presentation</vt:lpstr>
      <vt:lpstr>PowerPoint Presentation</vt:lpstr>
      <vt:lpstr>PowerPoint Presentation</vt:lpstr>
      <vt:lpstr>October is the month of the rosary</vt:lpstr>
      <vt:lpstr>PowerPoint Presentation</vt:lpstr>
    </vt:vector>
  </TitlesOfParts>
  <Company>Grange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Rosary Marys Prayer</dc:title>
  <dc:creator>catherine clarke</dc:creator>
  <cp:lastModifiedBy>Catherine Flanagan</cp:lastModifiedBy>
  <cp:revision>14</cp:revision>
  <dcterms:created xsi:type="dcterms:W3CDTF">2012-05-01T11:20:16Z</dcterms:created>
  <dcterms:modified xsi:type="dcterms:W3CDTF">2012-05-04T11:27:37Z</dcterms:modified>
</cp:coreProperties>
</file>